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  <p:sldMasterId id="2147483680" r:id="rId5"/>
    <p:sldMasterId id="2147483687" r:id="rId6"/>
  </p:sldMasterIdLst>
  <p:notesMasterIdLst>
    <p:notesMasterId r:id="rId8"/>
  </p:notesMasterIdLst>
  <p:sldIdLst>
    <p:sldId id="2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$218M </a:t>
            </a:r>
            <a:r>
              <a:rPr lang="en-US" dirty="0"/>
              <a:t>of cost savings</a:t>
            </a:r>
          </a:p>
        </c:rich>
      </c:tx>
      <c:layout>
        <c:manualLayout>
          <c:xMode val="edge"/>
          <c:yMode val="edge"/>
          <c:x val="7.9794457510992942E-2"/>
          <c:y val="0.10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$XXXM of cost savings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COGS</c:v>
                </c:pt>
                <c:pt idx="1">
                  <c:v>SG&amp;A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2.3332651600368137E-2"/>
          <c:y val="0.78043874015748027"/>
          <c:w val="0.72558509731738074"/>
          <c:h val="0.1620425196850393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A2219-6A29-47C4-B4D7-D2EB2133A38A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E6B12-25F2-42D4-B682-B18F7BE9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227FB-206C-4E75-AFA6-C6E46C62F9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1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ousehold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581568"/>
            <a:ext cx="8382000" cy="1470025"/>
          </a:xfrm>
        </p:spPr>
        <p:txBody>
          <a:bodyPr wrap="square" lIns="0" tIns="0" rIns="0" bIns="0" anchor="b" anchorCtr="0">
            <a:noAutofit/>
          </a:bodyPr>
          <a:lstStyle>
            <a:lvl1pPr algn="ctr">
              <a:lnSpc>
                <a:spcPct val="90000"/>
              </a:lnSpc>
              <a:defRPr sz="6600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Household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27107"/>
            <a:ext cx="6400800" cy="175260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90000"/>
              </a:lnSpc>
              <a:buNone/>
              <a:defRPr sz="32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916767" y="664633"/>
            <a:ext cx="5892800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916238" y="736600"/>
            <a:ext cx="823912" cy="193675"/>
          </a:xfrm>
        </p:spPr>
        <p:txBody>
          <a:bodyPr wrap="none" lIns="0" tIns="0" rIns="0" bIns="0">
            <a:noAutofit/>
          </a:bodyPr>
          <a:lstStyle>
            <a:lvl1pPr marL="0" indent="0">
              <a:buNone/>
              <a:defRPr sz="900" cap="all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62375" y="736600"/>
            <a:ext cx="2254249" cy="193675"/>
          </a:xfrm>
        </p:spPr>
        <p:txBody>
          <a:bodyPr wrap="none" lIns="0" tIns="0" rIns="0" bIns="0">
            <a:noAutofit/>
          </a:bodyPr>
          <a:lstStyle>
            <a:lvl1pPr marL="0" indent="0">
              <a:buNone/>
              <a:defRPr sz="900" cap="all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Project</a:t>
            </a:r>
          </a:p>
        </p:txBody>
      </p:sp>
      <p:pic>
        <p:nvPicPr>
          <p:cNvPr id="11" name="Picture 10" descr="energizer-logo_househol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90" y="162883"/>
            <a:ext cx="1908696" cy="834404"/>
          </a:xfrm>
          <a:prstGeom prst="rect">
            <a:avLst/>
          </a:prstGeom>
        </p:spPr>
      </p:pic>
      <p:pic>
        <p:nvPicPr>
          <p:cNvPr id="9" name="Picture 8" descr="energizer-bunn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97" y="6014623"/>
            <a:ext cx="252261" cy="299683"/>
          </a:xfrm>
          <a:prstGeom prst="rect">
            <a:avLst/>
          </a:prstGeom>
        </p:spPr>
      </p:pic>
      <p:pic>
        <p:nvPicPr>
          <p:cNvPr id="12" name="Picture 11" descr="eveready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134" y="6133171"/>
            <a:ext cx="447632" cy="82590"/>
          </a:xfrm>
          <a:prstGeom prst="rect">
            <a:avLst/>
          </a:prstGeom>
        </p:spPr>
      </p:pic>
      <p:pic>
        <p:nvPicPr>
          <p:cNvPr id="15" name="Picture 14" descr="energize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42" y="5953447"/>
            <a:ext cx="355516" cy="482600"/>
          </a:xfrm>
          <a:prstGeom prst="rect">
            <a:avLst/>
          </a:prstGeom>
        </p:spPr>
      </p:pic>
      <p:pic>
        <p:nvPicPr>
          <p:cNvPr id="17" name="Picture 16" descr="energizer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685" y="6122728"/>
            <a:ext cx="427560" cy="10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6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91" y="2622062"/>
            <a:ext cx="8154459" cy="34787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7891" y="1479550"/>
            <a:ext cx="8156448" cy="730250"/>
          </a:xfrm>
        </p:spPr>
        <p:txBody>
          <a:bodyPr vert="horz" lIns="0" tIns="0" rIns="91440" bIns="0" rtlCol="0" anchor="ctr">
            <a:noAutofit/>
          </a:bodyPr>
          <a:lstStyle>
            <a:lvl1pPr marL="0" indent="0">
              <a:buNone/>
              <a:defRPr lang="en-US" sz="2200" b="1" cap="all" smtClean="0">
                <a:latin typeface="+mj-lt"/>
                <a:ea typeface="+mj-ea"/>
                <a:cs typeface="+mj-cs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13289" y="2307167"/>
            <a:ext cx="7772400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92" y="1948962"/>
            <a:ext cx="3677708" cy="34787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1974850"/>
            <a:ext cx="3708400" cy="44069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6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362076"/>
            <a:ext cx="9144000" cy="549592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0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4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639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F709-CB9B-46BE-BB30-17779FDE5E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51F5-3067-40E7-9A7E-9DA5FBE1A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13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91" y="2622062"/>
            <a:ext cx="8154459" cy="34787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7891" y="1479550"/>
            <a:ext cx="8156448" cy="730250"/>
          </a:xfrm>
        </p:spPr>
        <p:txBody>
          <a:bodyPr vert="horz" lIns="0" tIns="0" rIns="91440" bIns="0" rtlCol="0" anchor="ctr">
            <a:noAutofit/>
          </a:bodyPr>
          <a:lstStyle>
            <a:lvl1pPr marL="0" indent="0">
              <a:buNone/>
              <a:defRPr lang="en-US" sz="2200" b="1" cap="all" smtClean="0">
                <a:latin typeface="+mj-lt"/>
                <a:ea typeface="+mj-ea"/>
                <a:cs typeface="+mj-cs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3289" y="2307167"/>
            <a:ext cx="7772400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08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92" y="1948962"/>
            <a:ext cx="3677708" cy="34787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1974850"/>
            <a:ext cx="3708400" cy="44069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362076"/>
            <a:ext cx="9144000" cy="549592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traight Connector 2"/>
          <p:cNvSpPr>
            <a:spLocks noChangeShapeType="1"/>
          </p:cNvSpPr>
          <p:nvPr userDrawn="1"/>
        </p:nvSpPr>
        <p:spPr bwMode="auto">
          <a:xfrm>
            <a:off x="429768" y="607885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4" name="Isosceles Triangle 3"/>
          <p:cNvSpPr>
            <a:spLocks noChangeAspect="1"/>
          </p:cNvSpPr>
          <p:nvPr userDrawn="1"/>
        </p:nvSpPr>
        <p:spPr>
          <a:xfrm rot="5400000">
            <a:off x="409956" y="6248021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42979798"/>
              </p:ext>
            </p:extLst>
          </p:nvPr>
        </p:nvGraphicFramePr>
        <p:xfrm>
          <a:off x="627888" y="6124448"/>
          <a:ext cx="7912608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1768"/>
                <a:gridCol w="2764536"/>
                <a:gridCol w="2822448"/>
                <a:gridCol w="11338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Page 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Name:   </a:t>
                      </a:r>
                      <a:r>
                        <a:rPr lang="en-US" sz="1400" b="0" dirty="0" smtClean="0"/>
                        <a:t>BLADE</a:t>
                      </a:r>
                      <a:endParaRPr lang="en-US" sz="1400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Stage:  </a:t>
                      </a:r>
                      <a:r>
                        <a:rPr lang="en-US" sz="1400" b="0" dirty="0" smtClean="0"/>
                        <a:t>Business Case</a:t>
                      </a:r>
                      <a:endParaRPr lang="en-US" sz="1400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4/13/2012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2980944" y="6492240"/>
            <a:ext cx="3191256" cy="2462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Confidential: 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426661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386486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386486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362076"/>
            <a:ext cx="9144000" cy="549592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6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al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581568"/>
            <a:ext cx="8382000" cy="1470025"/>
          </a:xfrm>
        </p:spPr>
        <p:txBody>
          <a:bodyPr wrap="square" lIns="0" tIns="0" rIns="0" bIns="0" anchor="b" anchorCtr="0">
            <a:noAutofit/>
          </a:bodyPr>
          <a:lstStyle>
            <a:lvl1pPr algn="ctr">
              <a:lnSpc>
                <a:spcPct val="90000"/>
              </a:lnSpc>
              <a:defRPr sz="6600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Personal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27107"/>
            <a:ext cx="6400800" cy="175260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90000"/>
              </a:lnSpc>
              <a:buNone/>
              <a:defRPr sz="32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916767" y="664633"/>
            <a:ext cx="5892800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916238" y="736600"/>
            <a:ext cx="823912" cy="193675"/>
          </a:xfrm>
        </p:spPr>
        <p:txBody>
          <a:bodyPr wrap="none" lIns="0" tIns="0" rIns="0" bIns="0">
            <a:noAutofit/>
          </a:bodyPr>
          <a:lstStyle>
            <a:lvl1pPr marL="0" indent="0">
              <a:buNone/>
              <a:defRPr sz="900" cap="all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62375" y="736600"/>
            <a:ext cx="2254249" cy="193675"/>
          </a:xfrm>
        </p:spPr>
        <p:txBody>
          <a:bodyPr wrap="none" lIns="0" tIns="0" rIns="0" bIns="0">
            <a:noAutofit/>
          </a:bodyPr>
          <a:lstStyle>
            <a:lvl1pPr marL="0" indent="0">
              <a:buNone/>
              <a:defRPr sz="900" cap="all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Project</a:t>
            </a:r>
          </a:p>
        </p:txBody>
      </p:sp>
      <p:pic>
        <p:nvPicPr>
          <p:cNvPr id="17" name="Picture 16" descr="energizer-logo_perso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40"/>
          <a:stretch>
            <a:fillRect/>
          </a:stretch>
        </p:blipFill>
        <p:spPr>
          <a:xfrm>
            <a:off x="330110" y="914400"/>
            <a:ext cx="1915119" cy="73967"/>
          </a:xfrm>
          <a:prstGeom prst="rect">
            <a:avLst/>
          </a:prstGeom>
        </p:spPr>
      </p:pic>
      <p:pic>
        <p:nvPicPr>
          <p:cNvPr id="19" name="Picture 18" descr="energizer-logo_househol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4"/>
          <a:stretch>
            <a:fillRect/>
          </a:stretch>
        </p:blipFill>
        <p:spPr>
          <a:xfrm>
            <a:off x="335490" y="162883"/>
            <a:ext cx="1908696" cy="751517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2588133" y="6022210"/>
            <a:ext cx="3967735" cy="302079"/>
            <a:chOff x="2414015" y="6022210"/>
            <a:chExt cx="3967735" cy="302079"/>
          </a:xfrm>
        </p:grpSpPr>
        <p:pic>
          <p:nvPicPr>
            <p:cNvPr id="30" name="Picture 29" descr="Skintimate_Logo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9605" y="6062797"/>
              <a:ext cx="376518" cy="236810"/>
            </a:xfrm>
            <a:prstGeom prst="rect">
              <a:avLst/>
            </a:prstGeom>
          </p:spPr>
        </p:pic>
        <p:pic>
          <p:nvPicPr>
            <p:cNvPr id="18" name="Picture 17" descr="schick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4015" y="6106126"/>
              <a:ext cx="335535" cy="153868"/>
            </a:xfrm>
            <a:prstGeom prst="rect">
              <a:avLst/>
            </a:prstGeom>
          </p:spPr>
        </p:pic>
        <p:pic>
          <p:nvPicPr>
            <p:cNvPr id="21" name="Picture 20" descr="wilkinson-sword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0281" y="6090251"/>
              <a:ext cx="338919" cy="154055"/>
            </a:xfrm>
            <a:prstGeom prst="rect">
              <a:avLst/>
            </a:prstGeom>
          </p:spPr>
        </p:pic>
        <p:pic>
          <p:nvPicPr>
            <p:cNvPr id="22" name="Picture 21" descr="Banana-Boat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9255" y="6028718"/>
              <a:ext cx="328040" cy="278527"/>
            </a:xfrm>
            <a:prstGeom prst="rect">
              <a:avLst/>
            </a:prstGeom>
          </p:spPr>
        </p:pic>
        <p:pic>
          <p:nvPicPr>
            <p:cNvPr id="24" name="Picture 23" descr="hawaiian-tropic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350" y="6067425"/>
              <a:ext cx="384217" cy="209383"/>
            </a:xfrm>
            <a:prstGeom prst="rect">
              <a:avLst/>
            </a:prstGeom>
          </p:spPr>
        </p:pic>
        <p:pic>
          <p:nvPicPr>
            <p:cNvPr id="26" name="Picture 25" descr="edge_logo_US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1622" y="6073010"/>
              <a:ext cx="464656" cy="204072"/>
            </a:xfrm>
            <a:prstGeom prst="rect">
              <a:avLst/>
            </a:prstGeom>
          </p:spPr>
        </p:pic>
        <p:pic>
          <p:nvPicPr>
            <p:cNvPr id="27" name="Picture 26" descr="wet-ones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332" y="6022210"/>
              <a:ext cx="324821" cy="302079"/>
            </a:xfrm>
            <a:prstGeom prst="rect">
              <a:avLst/>
            </a:prstGeom>
          </p:spPr>
        </p:pic>
        <p:pic>
          <p:nvPicPr>
            <p:cNvPr id="28" name="Picture 27" descr="personna-logo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1205" y="6090251"/>
              <a:ext cx="390545" cy="160717"/>
            </a:xfrm>
            <a:prstGeom prst="rect">
              <a:avLst/>
            </a:prstGeom>
          </p:spPr>
        </p:pic>
        <p:pic>
          <p:nvPicPr>
            <p:cNvPr id="20" name="Picture 19" descr="Playtex-Logo_RED-485.png"/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3286178" y="6114126"/>
              <a:ext cx="384048" cy="1375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4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65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ergizer-logo_household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90" y="162883"/>
            <a:ext cx="1908696" cy="8344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950" y="416983"/>
            <a:ext cx="5872689" cy="825500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891" y="2622062"/>
            <a:ext cx="8229600" cy="3478701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413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9" r:id="rId7"/>
    <p:sldLayoutId id="2147483669" r:id="rId8"/>
  </p:sldLayoutIdLst>
  <p:hf sldNum="0" hdr="0" ftr="0" dt="0"/>
  <p:txStyles>
    <p:titleStyle>
      <a:lvl1pPr algn="r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all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1430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17145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65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ergizer-logo_personal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40"/>
          <a:stretch>
            <a:fillRect/>
          </a:stretch>
        </p:blipFill>
        <p:spPr>
          <a:xfrm>
            <a:off x="330110" y="914400"/>
            <a:ext cx="1915119" cy="7396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950" y="416983"/>
            <a:ext cx="5872689" cy="825500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891" y="2622062"/>
            <a:ext cx="8229600" cy="3478701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 descr="energizer-logo_household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4"/>
          <a:stretch>
            <a:fillRect/>
          </a:stretch>
        </p:blipFill>
        <p:spPr>
          <a:xfrm>
            <a:off x="335490" y="162883"/>
            <a:ext cx="1908696" cy="75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93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hf sldNum="0" hdr="0" ftr="0" dt="0"/>
  <p:txStyles>
    <p:titleStyle>
      <a:lvl1pPr algn="r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all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1430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17145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900"/>
        </a:spcBef>
        <a:buClr>
          <a:schemeClr val="tx2"/>
        </a:buClr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1303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89" tIns="51194" rIns="102389" bIns="51194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45126"/>
            <a:ext cx="943540" cy="640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761" y="0"/>
            <a:ext cx="8199239" cy="1143000"/>
          </a:xfrm>
          <a:prstGeom prst="rect">
            <a:avLst/>
          </a:prstGeom>
          <a:effectLst>
            <a:outerShdw dist="25400" dir="2700000" algn="tl" rotWithShape="0">
              <a:schemeClr val="bg1"/>
            </a:outerShdw>
          </a:effectLst>
        </p:spPr>
        <p:txBody>
          <a:bodyPr vert="horz" lIns="102389" tIns="51194" rIns="102389" bIns="51194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2"/>
            <a:ext cx="8229600" cy="4525963"/>
          </a:xfrm>
          <a:prstGeom prst="rect">
            <a:avLst/>
          </a:prstGeom>
        </p:spPr>
        <p:txBody>
          <a:bodyPr vert="horz" lIns="102389" tIns="51194" rIns="102389" bIns="5119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02389" tIns="51194" rIns="102389" bIns="5119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A2F2-A45D-4030-BCB8-02ADF48BA1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02389" tIns="51194" rIns="102389" bIns="5119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102389" tIns="51194" rIns="102389" bIns="5119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51F5-3067-40E7-9A7E-9DA5FBE1A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3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1023894" rtl="0" eaLnBrk="1" latinLnBrk="0" hangingPunct="1">
        <a:spcBef>
          <a:spcPct val="0"/>
        </a:spcBef>
        <a:buNone/>
        <a:defRPr lang="en-US" sz="45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61" indent="-383961" algn="l" defTabSz="1023894" rtl="0" eaLnBrk="1" latinLnBrk="0" hangingPunct="1">
        <a:spcBef>
          <a:spcPct val="20000"/>
        </a:spcBef>
        <a:buClr>
          <a:srgbClr val="2B388F"/>
        </a:buClr>
        <a:buFont typeface="Arial" pitchFamily="34" charset="0"/>
        <a:buChar char="•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31914" indent="-319967" algn="l" defTabSz="102389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9868" indent="-255972" algn="l" defTabSz="1023894" rtl="0" eaLnBrk="1" latinLnBrk="0" hangingPunct="1">
        <a:spcBef>
          <a:spcPct val="20000"/>
        </a:spcBef>
        <a:buClr>
          <a:srgbClr val="2B388F"/>
        </a:buClr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91815" indent="-255972" algn="l" defTabSz="102389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303762" indent="-255972" algn="l" defTabSz="102389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15709" indent="-255972" algn="l" defTabSz="10238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657" indent="-255972" algn="l" defTabSz="10238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604" indent="-255972" algn="l" defTabSz="10238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550" indent="-255972" algn="l" defTabSz="10238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47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4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841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788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736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82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629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577" algn="l" defTabSz="10238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2013 Restructuring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Savings by P&amp;L Category (unaudited)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34373" y="1219200"/>
            <a:ext cx="5633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By P&amp;L Category</a:t>
            </a:r>
          </a:p>
          <a:p>
            <a:pPr algn="ctr"/>
            <a:r>
              <a:rPr lang="en-US" dirty="0" smtClean="0"/>
              <a:t>	</a:t>
            </a:r>
            <a:r>
              <a:rPr lang="en-US" dirty="0"/>
              <a:t>P</a:t>
            </a:r>
            <a:r>
              <a:rPr lang="en-US" dirty="0" smtClean="0"/>
              <a:t>roject to Date</a:t>
            </a:r>
          </a:p>
          <a:p>
            <a:pPr algn="ctr"/>
            <a:r>
              <a:rPr lang="en-US" dirty="0"/>
              <a:t>	</a:t>
            </a:r>
            <a:r>
              <a:rPr lang="en-US" u="sng" dirty="0" smtClean="0"/>
              <a:t>6/30/15</a:t>
            </a:r>
            <a:endParaRPr lang="en-US" u="sng" dirty="0"/>
          </a:p>
          <a:p>
            <a:r>
              <a:rPr lang="en-US" dirty="0" smtClean="0"/>
              <a:t>Gross Profit		   $153</a:t>
            </a:r>
          </a:p>
          <a:p>
            <a:r>
              <a:rPr lang="en-US" dirty="0" smtClean="0"/>
              <a:t>Overheads		   $  55</a:t>
            </a:r>
          </a:p>
          <a:p>
            <a:r>
              <a:rPr lang="en-US" u="sng" dirty="0" smtClean="0"/>
              <a:t>Other</a:t>
            </a:r>
            <a:r>
              <a:rPr lang="en-US" dirty="0" smtClean="0"/>
              <a:t>			   </a:t>
            </a:r>
            <a:r>
              <a:rPr lang="en-US" u="sng" dirty="0" smtClean="0"/>
              <a:t>$  10</a:t>
            </a:r>
          </a:p>
          <a:p>
            <a:r>
              <a:rPr lang="en-US" dirty="0" smtClean="0"/>
              <a:t>Total			   $218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299" y="4104144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   2011	    2012	   2013	    2014                2015</a:t>
            </a:r>
            <a:r>
              <a:rPr lang="en-US" sz="1200" dirty="0"/>
              <a:t> </a:t>
            </a:r>
            <a:r>
              <a:rPr lang="en-US" sz="1200" dirty="0" smtClean="0"/>
              <a:t>               6/30/15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04800" y="5517400"/>
            <a:ext cx="38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7300" y="5288800"/>
            <a:ext cx="381000" cy="195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5092972"/>
            <a:ext cx="381000" cy="195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4897144"/>
            <a:ext cx="381000" cy="195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4667477"/>
            <a:ext cx="381000" cy="1719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688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HOUSEHOLD PRODUCTS GROSS MARGIN</a:t>
            </a:r>
          </a:p>
          <a:p>
            <a:r>
              <a:rPr lang="en-US" sz="1400" dirty="0" smtClean="0"/>
              <a:t>(as a percent of sales)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4373" y="524040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41.9%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63106" y="5003988"/>
            <a:ext cx="709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+ 90 bps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39406" y="4808160"/>
            <a:ext cx="752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+200 bps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62018" y="4575221"/>
            <a:ext cx="752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+140 bps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44196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46.5%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76300" y="4043305"/>
            <a:ext cx="3619500" cy="858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33600" y="4242598"/>
            <a:ext cx="533400" cy="45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+</a:t>
            </a:r>
            <a:r>
              <a:rPr lang="en-US" sz="1100" dirty="0" smtClean="0"/>
              <a:t>460 </a:t>
            </a:r>
            <a:r>
              <a:rPr lang="en-US" sz="1100" dirty="0" smtClean="0"/>
              <a:t>bps</a:t>
            </a:r>
            <a:endParaRPr lang="en-US" sz="1100" dirty="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035720365"/>
              </p:ext>
            </p:extLst>
          </p:nvPr>
        </p:nvGraphicFramePr>
        <p:xfrm>
          <a:off x="5867400" y="1440830"/>
          <a:ext cx="29337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/>
          <p:cNvSpPr/>
          <p:nvPr/>
        </p:nvSpPr>
        <p:spPr>
          <a:xfrm>
            <a:off x="3962400" y="4741680"/>
            <a:ext cx="381000" cy="110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5692" y="4370133"/>
            <a:ext cx="674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</a:t>
            </a:r>
            <a:r>
              <a:rPr lang="en-US" sz="1200" dirty="0"/>
              <a:t>3</a:t>
            </a:r>
            <a:r>
              <a:rPr lang="en-US" sz="1200" dirty="0" smtClean="0"/>
              <a:t>0 bps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6830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nergizer Template">
      <a:dk1>
        <a:srgbClr val="333333"/>
      </a:dk1>
      <a:lt1>
        <a:sysClr val="window" lastClr="FFFFFF"/>
      </a:lt1>
      <a:dk2>
        <a:srgbClr val="2B388F"/>
      </a:dk2>
      <a:lt2>
        <a:srgbClr val="F2F2F2"/>
      </a:lt2>
      <a:accent1>
        <a:srgbClr val="1C75BB"/>
      </a:accent1>
      <a:accent2>
        <a:srgbClr val="00ADEE"/>
      </a:accent2>
      <a:accent3>
        <a:srgbClr val="2B388F"/>
      </a:accent3>
      <a:accent4>
        <a:srgbClr val="1A1A1A"/>
      </a:accent4>
      <a:accent5>
        <a:srgbClr val="EB008B"/>
      </a:accent5>
      <a:accent6>
        <a:srgbClr val="EB008B"/>
      </a:accent6>
      <a:hlink>
        <a:srgbClr val="EB008B"/>
      </a:hlink>
      <a:folHlink>
        <a:srgbClr val="EB00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ersonal">
  <a:themeElements>
    <a:clrScheme name="Energizer Template">
      <a:dk1>
        <a:srgbClr val="333333"/>
      </a:dk1>
      <a:lt1>
        <a:sysClr val="window" lastClr="FFFFFF"/>
      </a:lt1>
      <a:dk2>
        <a:srgbClr val="2B388F"/>
      </a:dk2>
      <a:lt2>
        <a:srgbClr val="F2F2F2"/>
      </a:lt2>
      <a:accent1>
        <a:srgbClr val="1C75BB"/>
      </a:accent1>
      <a:accent2>
        <a:srgbClr val="00ADEE"/>
      </a:accent2>
      <a:accent3>
        <a:srgbClr val="2B388F"/>
      </a:accent3>
      <a:accent4>
        <a:srgbClr val="1A1A1A"/>
      </a:accent4>
      <a:accent5>
        <a:srgbClr val="EB008B"/>
      </a:accent5>
      <a:accent6>
        <a:srgbClr val="EB008B"/>
      </a:accent6>
      <a:hlink>
        <a:srgbClr val="EB008B"/>
      </a:hlink>
      <a:folHlink>
        <a:srgbClr val="EB00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8F829D17ECF409AE95016EB135DBB" ma:contentTypeVersion="0" ma:contentTypeDescription="Create a new document." ma:contentTypeScope="" ma:versionID="01c72d90cdd76b1f2391769aff041e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1E2742-D487-468F-8C8E-06FF80702C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86DABA-7A64-46D0-B44A-0D2E64A759F6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F72D81-DE2C-4556-9A7C-FB011950D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397</TotalTime>
  <Words>50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Theme</vt:lpstr>
      <vt:lpstr>Personal</vt:lpstr>
      <vt:lpstr>Office Theme</vt:lpstr>
      <vt:lpstr>2013 Restructuring Project Savings by P&amp;L Category (unaudited)</vt:lpstr>
    </vt:vector>
  </TitlesOfParts>
  <Company>Energizer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Restructuring Project Savings by P&amp;L Category and Segment (unaudited)</dc:title>
  <dc:creator>Huelsing, Erin M.</dc:creator>
  <cp:lastModifiedBy>ENRIT</cp:lastModifiedBy>
  <cp:revision>26</cp:revision>
  <cp:lastPrinted>2014-04-29T20:42:12Z</cp:lastPrinted>
  <dcterms:created xsi:type="dcterms:W3CDTF">2014-01-21T14:48:34Z</dcterms:created>
  <dcterms:modified xsi:type="dcterms:W3CDTF">2015-08-07T12:38:13Z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0x010100F088F829D17ECF409AE95016EB135DBB</vt:lpwstr>
  </property>
</Properties>
</file>